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19" r:id="rId2"/>
    <p:sldId id="306" r:id="rId3"/>
    <p:sldId id="301" r:id="rId4"/>
    <p:sldId id="320" r:id="rId5"/>
    <p:sldId id="326" r:id="rId6"/>
    <p:sldId id="323" r:id="rId7"/>
    <p:sldId id="307" r:id="rId8"/>
    <p:sldId id="300" r:id="rId9"/>
    <p:sldId id="333" r:id="rId10"/>
    <p:sldId id="308" r:id="rId11"/>
    <p:sldId id="334" r:id="rId12"/>
    <p:sldId id="302" r:id="rId13"/>
    <p:sldId id="311" r:id="rId14"/>
    <p:sldId id="335" r:id="rId15"/>
    <p:sldId id="336"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11"/>
    <p:restoredTop sz="50680"/>
  </p:normalViewPr>
  <p:slideViewPr>
    <p:cSldViewPr snapToGrid="0">
      <p:cViewPr varScale="1">
        <p:scale>
          <a:sx n="81" d="100"/>
          <a:sy n="81" d="100"/>
        </p:scale>
        <p:origin x="2336" y="184"/>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piece of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a:t>
            </a:r>
            <a:r>
              <a:rPr lang="en-US" dirty="0" err="1">
                <a:solidFill>
                  <a:srgbClr val="404040"/>
                </a:solidFill>
              </a:rPr>
              <a:t>OpenAI</a:t>
            </a:r>
            <a:r>
              <a:rPr lang="en-US" dirty="0">
                <a:solidFill>
                  <a:srgbClr val="404040"/>
                </a:solidFill>
              </a:rPr>
              <a:t> train a model, and then host it on a server which you can send requests to.</a:t>
            </a:r>
          </a:p>
          <a:p>
            <a:endParaRPr lang="en-US" dirty="0">
              <a:solidFill>
                <a:srgbClr val="404040"/>
              </a:solidFill>
              <a:latin typeface="Helvetica"/>
              <a:cs typeface="Helvetica"/>
            </a:endParaRPr>
          </a:p>
          <a:p>
            <a:r>
              <a:rPr lang="en-US" dirty="0">
                <a:solidFill>
                  <a:srgbClr val="404040"/>
                </a:solidFill>
                <a:latin typeface="Helvetica"/>
                <a:cs typeface="Helvetica"/>
              </a:rPr>
              <a:t>Any questions or any other words?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How can we help</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19024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This is a very simple way of visualizing the LLM space. You have 4 </a:t>
            </a:r>
            <a:r>
              <a:rPr lang="en-US" dirty="0" err="1"/>
              <a:t>catergories</a:t>
            </a:r>
            <a:r>
              <a:rPr lang="en-US" dirty="0"/>
              <a:t>, originality, </a:t>
            </a:r>
            <a:r>
              <a:rPr lang="en-US" dirty="0" err="1"/>
              <a:t>paramters</a:t>
            </a:r>
            <a:r>
              <a:rPr lang="en-US" dirty="0"/>
              <a:t>, type, availability.</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Here are three of the biggest model families available right now:</a:t>
            </a:r>
          </a:p>
          <a:p>
            <a:endParaRPr lang="en-US" dirty="0"/>
          </a:p>
          <a:p>
            <a:r>
              <a:rPr lang="en-US" dirty="0" err="1"/>
              <a:t>OpenAI</a:t>
            </a:r>
            <a:r>
              <a:rPr lang="en-US" dirty="0"/>
              <a:t>, Meta, and Google. Not pictured here is Gemini from google, which is closed source, but they have also released Gemma, a fully open source smaller parameter model.</a:t>
            </a:r>
          </a:p>
          <a:p>
            <a:endParaRPr lang="en-US" dirty="0"/>
          </a:p>
          <a:p>
            <a:r>
              <a:rPr lang="en-US" dirty="0"/>
              <a:t>Recently, there is the mistral family, in particular </a:t>
            </a:r>
            <a:r>
              <a:rPr lang="en-US" dirty="0" err="1"/>
              <a:t>Mixtral</a:t>
            </a:r>
            <a:r>
              <a:rPr lang="en-US" dirty="0"/>
              <a:t> has really shown some remarkable performance.</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61763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179707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2/27/24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openai.com/policies" TargetMode="External"/><Relationship Id="rId13" Type="http://schemas.openxmlformats.org/officeDocument/2006/relationships/hyperlink" Target="https://support.google.com/gemini/answer/13594961?hl=en"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12" Type="http://schemas.openxmlformats.org/officeDocument/2006/relationships/hyperlink" Target="https://ai.google.dev/pricin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11" Type="http://schemas.openxmlformats.org/officeDocument/2006/relationships/hyperlink" Target="https://ai.google.dev/tutorials/python_quickstart" TargetMode="External"/><Relationship Id="rId5" Type="http://schemas.openxmlformats.org/officeDocument/2006/relationships/hyperlink" Target="https://github.com/oobabooga/text-generation-webui" TargetMode="External"/><Relationship Id="rId10" Type="http://schemas.openxmlformats.org/officeDocument/2006/relationships/hyperlink" Target="https://gemini.google.com/app"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mailto:accelerate-mle@cst.cam.ac.u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acceleratescience.github.io/machine-learning-clini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91440" tIns="45720" rIns="91440" bIns="4572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91440" tIns="45720" rIns="91440" bIns="45720" rtlCol="0" anchor="t">
            <a:normAutofit/>
          </a:bodyPr>
          <a:lstStyle/>
          <a:p>
            <a:r>
              <a:rPr lang="en-US" dirty="0"/>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91440" tIns="45720" rIns="91440" bIns="45720" rtlCol="0" anchor="t">
            <a:normAutofit fontScale="92500" lnSpcReduction="1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single piece of text.</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dirty="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a:p>
            <a:pPr marL="0" indent="0">
              <a:buNone/>
            </a:pPr>
            <a:r>
              <a:rPr lang="en-US" sz="1600" dirty="0">
                <a:solidFill>
                  <a:srgbClr val="404040"/>
                </a:solidFill>
                <a:hlinkClick r:id="rId10"/>
              </a:rPr>
              <a:t>Gemini</a:t>
            </a:r>
            <a:r>
              <a:rPr lang="en-US" sz="1600" dirty="0">
                <a:solidFill>
                  <a:srgbClr val="404040"/>
                </a:solidFill>
              </a:rPr>
              <a:t>, API </a:t>
            </a:r>
            <a:r>
              <a:rPr lang="en-US" sz="1600" dirty="0">
                <a:solidFill>
                  <a:srgbClr val="404040"/>
                </a:solidFill>
                <a:hlinkClick r:id="rId11"/>
              </a:rPr>
              <a:t>Usage</a:t>
            </a:r>
            <a:r>
              <a:rPr lang="en-US" sz="1600" dirty="0">
                <a:solidFill>
                  <a:srgbClr val="404040"/>
                </a:solidFill>
              </a:rPr>
              <a:t>, </a:t>
            </a:r>
            <a:r>
              <a:rPr lang="en-US" sz="1600" dirty="0">
                <a:solidFill>
                  <a:srgbClr val="404040"/>
                </a:solidFill>
                <a:hlinkClick r:id="rId12"/>
              </a:rPr>
              <a:t>Pricing</a:t>
            </a:r>
            <a:r>
              <a:rPr lang="en-US" sz="1600" dirty="0">
                <a:solidFill>
                  <a:srgbClr val="404040"/>
                </a:solidFill>
              </a:rPr>
              <a:t>, and </a:t>
            </a:r>
            <a:r>
              <a:rPr lang="en-US" sz="1600" dirty="0">
                <a:solidFill>
                  <a:srgbClr val="404040"/>
                </a:solidFill>
                <a:hlinkClick r:id="rId13"/>
              </a:rPr>
              <a:t>Policy</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can we help?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3206891" cy="3513312"/>
          </a:xfrm>
        </p:spPr>
        <p:txBody>
          <a:bodyPr vert="horz" lIns="91440" tIns="45720" rIns="91440" bIns="45720" rtlCol="0" anchor="t">
            <a:normAutofit/>
          </a:bodyPr>
          <a:lstStyle/>
          <a:p>
            <a:r>
              <a:rPr lang="en-GB" b="0" i="0" dirty="0">
                <a:solidFill>
                  <a:srgbClr val="000000"/>
                </a:solidFill>
                <a:effectLst/>
                <a:latin typeface="Lato" panose="020F0502020204030203" pitchFamily="34" charset="0"/>
              </a:rPr>
              <a:t>Contact </a:t>
            </a:r>
            <a:r>
              <a:rPr lang="en-GB" dirty="0">
                <a:solidFill>
                  <a:srgbClr val="000000"/>
                </a:solidFill>
                <a:latin typeface="Lato" panose="020F0502020204030203" pitchFamily="34" charset="0"/>
              </a:rPr>
              <a:t>us for software engineering and machine learning support!</a:t>
            </a:r>
          </a:p>
          <a:p>
            <a:endParaRPr lang="en-GB" b="0" i="0" dirty="0">
              <a:solidFill>
                <a:srgbClr val="000000"/>
              </a:solidFill>
              <a:effectLst/>
              <a:latin typeface="Lato" panose="020F0502020204030203" pitchFamily="34" charset="0"/>
              <a:hlinkClick r:id="rId3"/>
            </a:endParaRPr>
          </a:p>
          <a:p>
            <a:r>
              <a:rPr lang="en-GB" b="0" i="0" dirty="0">
                <a:solidFill>
                  <a:srgbClr val="000000"/>
                </a:solidFill>
                <a:effectLst/>
                <a:latin typeface="Lato" panose="020F0502020204030203" pitchFamily="34" charset="0"/>
                <a:hlinkClick r:id="rId3"/>
              </a:rPr>
              <a:t>accelerate-mle@cst.cam.ac.uk</a:t>
            </a:r>
            <a:endParaRPr lang="en-GB" b="0" i="0" dirty="0">
              <a:solidFill>
                <a:srgbClr val="000000"/>
              </a:solidFill>
              <a:effectLst/>
              <a:latin typeface="Lato" panose="020F0502020204030203" pitchFamily="34" charset="0"/>
            </a:endParaRPr>
          </a:p>
          <a:p>
            <a:endParaRPr lang="en-GB" dirty="0">
              <a:solidFill>
                <a:srgbClr val="000000"/>
              </a:solidFill>
              <a:latin typeface="Lato" panose="020F0502020204030203" pitchFamily="34" charset="0"/>
            </a:endParaRPr>
          </a:p>
          <a:p>
            <a:r>
              <a:rPr lang="en-US" dirty="0">
                <a:hlinkClick r:id="rId4"/>
              </a:rPr>
              <a:t>Accelerate MLE website</a:t>
            </a:r>
            <a:endParaRPr lang="en-US" dirty="0"/>
          </a:p>
        </p:txBody>
      </p:sp>
      <p:pic>
        <p:nvPicPr>
          <p:cNvPr id="5" name="Picture 4" descr="A screenshot of a computer&#10;&#10;Description automatically generated">
            <a:extLst>
              <a:ext uri="{FF2B5EF4-FFF2-40B4-BE49-F238E27FC236}">
                <a16:creationId xmlns:a16="http://schemas.microsoft.com/office/drawing/2014/main" id="{3A820DFC-B302-6E83-0E6D-7744ABCC6990}"/>
              </a:ext>
            </a:extLst>
          </p:cNvPr>
          <p:cNvPicPr>
            <a:picLocks noChangeAspect="1"/>
          </p:cNvPicPr>
          <p:nvPr/>
        </p:nvPicPr>
        <p:blipFill>
          <a:blip r:embed="rId5"/>
          <a:stretch>
            <a:fillRect/>
          </a:stretch>
        </p:blipFill>
        <p:spPr>
          <a:xfrm>
            <a:off x="3584635" y="653795"/>
            <a:ext cx="5559365" cy="3691054"/>
          </a:xfrm>
          <a:prstGeom prst="rect">
            <a:avLst/>
          </a:prstGeom>
        </p:spPr>
      </p:pic>
    </p:spTree>
    <p:extLst>
      <p:ext uri="{BB962C8B-B14F-4D97-AF65-F5344CB8AC3E}">
        <p14:creationId xmlns:p14="http://schemas.microsoft.com/office/powerpoint/2010/main" val="1344815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13341</TotalTime>
  <Words>3030</Words>
  <Application>Microsoft Macintosh PowerPoint</Application>
  <PresentationFormat>On-screen Show (16:9)</PresentationFormat>
  <Paragraphs>237</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Avenir Book</vt:lpstr>
      <vt:lpstr>Avenir Heavy</vt:lpstr>
      <vt:lpstr>Calibri</vt:lpstr>
      <vt:lpstr>Courier New</vt:lpstr>
      <vt:lpstr>Helvetica</vt:lpstr>
      <vt:lpstr>Helvetica Light</vt:lpstr>
      <vt:lpstr>Helvettica medium</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16</cp:revision>
  <dcterms:created xsi:type="dcterms:W3CDTF">2020-05-28T09:17:51Z</dcterms:created>
  <dcterms:modified xsi:type="dcterms:W3CDTF">2024-02-27T09:04:06Z</dcterms:modified>
</cp:coreProperties>
</file>